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5" r:id="rId11"/>
    <p:sldId id="265" r:id="rId12"/>
    <p:sldId id="266" r:id="rId13"/>
    <p:sldId id="267" r:id="rId14"/>
    <p:sldId id="268" r:id="rId15"/>
    <p:sldId id="269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04" r:id="rId38"/>
    <p:sldId id="282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7" r:id="rId48"/>
    <p:sldId id="308" r:id="rId49"/>
    <p:sldId id="306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41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28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B816-DCF1-4711-9CD3-667D8FCFC867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B2FEB-2317-497E-A287-43ED66BA0A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2FEB-2317-497E-A287-43ED66BA0A3E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2FEB-2317-497E-A287-43ED66BA0A3E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2C2574-C0C7-45F4-A91C-6F3022BCD431}" type="datetimeFigureOut">
              <a:rPr lang="pt-BR" smtClean="0"/>
              <a:pPr/>
              <a:t>4/10/2010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0BCF3B-0B37-45DE-B69D-A54FA521AB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Apresentação de antígenos para os Linfócitos 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6034118"/>
            <a:ext cx="7406640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Regina Maria </a:t>
            </a:r>
            <a:r>
              <a:rPr lang="pt-BR" dirty="0" err="1" smtClean="0"/>
              <a:t>Castelli</a:t>
            </a:r>
            <a:r>
              <a:rPr lang="pt-BR" dirty="0" smtClean="0"/>
              <a:t>             Rodrigo Correa França</a:t>
            </a:r>
            <a:endParaRPr lang="pt-BR" dirty="0"/>
          </a:p>
        </p:txBody>
      </p:sp>
      <p:pic>
        <p:nvPicPr>
          <p:cNvPr id="49154" name="Picture 2" descr="http://www.unige.ch/cyberdocuments/theses2002/LandmannS/images/image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48577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MHC Classe 1</a:t>
            </a:r>
            <a:endParaRPr lang="pt-BR" dirty="0"/>
          </a:p>
        </p:txBody>
      </p:sp>
      <p:pic>
        <p:nvPicPr>
          <p:cNvPr id="4" name="Espaço Reservado para Conteúdo 3" descr="Murphy_Figura 3-1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643866" cy="5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MHC classe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MHC I – </a:t>
            </a:r>
            <a:r>
              <a:rPr lang="pt-BR" dirty="0" err="1" smtClean="0"/>
              <a:t>Citosol</a:t>
            </a:r>
            <a:endParaRPr lang="pt-BR" dirty="0" smtClean="0"/>
          </a:p>
          <a:p>
            <a:pPr lvl="1"/>
            <a:r>
              <a:rPr lang="pt-BR" dirty="0" smtClean="0"/>
              <a:t>Transporte Associados com Processamento do Antígenos 1 e 2 (TAP1, TAP 2)</a:t>
            </a:r>
          </a:p>
          <a:p>
            <a:pPr lvl="1"/>
            <a:r>
              <a:rPr lang="pt-BR" dirty="0" smtClean="0"/>
              <a:t>8-16 </a:t>
            </a:r>
            <a:r>
              <a:rPr lang="pt-BR" dirty="0" err="1" smtClean="0"/>
              <a:t>aa</a:t>
            </a:r>
            <a:endParaRPr lang="pt-BR" dirty="0" smtClean="0"/>
          </a:p>
          <a:p>
            <a:pPr lvl="1"/>
            <a:r>
              <a:rPr lang="pt-BR" dirty="0" err="1" smtClean="0"/>
              <a:t>Prolina</a:t>
            </a:r>
            <a:endParaRPr lang="pt-BR" dirty="0" smtClean="0"/>
          </a:p>
          <a:p>
            <a:pPr lvl="1"/>
            <a:r>
              <a:rPr lang="pt-BR" dirty="0" smtClean="0"/>
              <a:t>Resíduos hidrofóbico ou</a:t>
            </a:r>
          </a:p>
          <a:p>
            <a:pPr lvl="1">
              <a:buNone/>
            </a:pPr>
            <a:r>
              <a:rPr lang="pt-BR" dirty="0" smtClean="0"/>
              <a:t>Básicos na </a:t>
            </a:r>
            <a:r>
              <a:rPr lang="pt-BR" dirty="0" err="1" smtClean="0"/>
              <a:t>carboxiterminal</a:t>
            </a: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Imagem 3" descr="Murphy_Figura 5-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35"/>
            <a:ext cx="2357454" cy="32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1039847" y="6246836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5.3 TAP-1 e TAP-2 formam um transportador de peptídeos na membrana do retículo endoplasmático.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dos peptídeos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Ocorre no </a:t>
            </a:r>
            <a:r>
              <a:rPr lang="pt-BR" dirty="0" err="1" smtClean="0"/>
              <a:t>citosol</a:t>
            </a:r>
            <a:endParaRPr lang="pt-BR" dirty="0" smtClean="0"/>
          </a:p>
          <a:p>
            <a:r>
              <a:rPr lang="pt-BR" dirty="0" err="1" smtClean="0"/>
              <a:t>Proteossomas</a:t>
            </a:r>
            <a:r>
              <a:rPr lang="pt-BR" dirty="0" smtClean="0"/>
              <a:t> (28 sub-unidades)</a:t>
            </a:r>
          </a:p>
          <a:p>
            <a:pPr lvl="1"/>
            <a:r>
              <a:rPr lang="pt-BR" dirty="0" err="1" smtClean="0"/>
              <a:t>Imunoproteossoma</a:t>
            </a:r>
            <a:r>
              <a:rPr lang="pt-BR" dirty="0" smtClean="0"/>
              <a:t>:  IFN- gama</a:t>
            </a:r>
          </a:p>
          <a:p>
            <a:pPr lvl="1"/>
            <a:r>
              <a:rPr lang="pt-BR" dirty="0" smtClean="0"/>
              <a:t>LMP2, LMP7,MECL1</a:t>
            </a:r>
          </a:p>
          <a:p>
            <a:pPr lvl="1"/>
            <a:r>
              <a:rPr lang="pt-BR" dirty="0" smtClean="0"/>
              <a:t>Ativador de </a:t>
            </a:r>
            <a:r>
              <a:rPr lang="pt-BR" dirty="0" err="1" smtClean="0"/>
              <a:t>Proteossoma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(PA28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, PA28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pt-BR" dirty="0" smtClean="0">
                <a:latin typeface="Times New Roman"/>
                <a:cs typeface="Times New Roman"/>
              </a:rPr>
              <a:t>)</a:t>
            </a:r>
            <a:endParaRPr lang="pt-BR" dirty="0"/>
          </a:p>
        </p:txBody>
      </p:sp>
      <p:pic>
        <p:nvPicPr>
          <p:cNvPr id="4" name="Imagem 3" descr="Murphy_Figura 5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102778"/>
            <a:ext cx="3000396" cy="31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928662" y="6175398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5.4 O ativador PA28 do </a:t>
            </a:r>
            <a:r>
              <a:rPr kumimoji="0" lang="pt-BR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proteossoma</a:t>
            </a: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liga-se a ambas as terminações do </a:t>
            </a:r>
            <a:r>
              <a:rPr kumimoji="0" lang="pt-BR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proteossoma</a:t>
            </a: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Produtos </a:t>
            </a:r>
            <a:r>
              <a:rPr lang="pt-BR" dirty="0" err="1" smtClean="0"/>
              <a:t>Ribossomais</a:t>
            </a:r>
            <a:r>
              <a:rPr lang="pt-BR" dirty="0" smtClean="0"/>
              <a:t> Defeituosos (</a:t>
            </a:r>
            <a:r>
              <a:rPr lang="pt-BR" dirty="0" err="1" smtClean="0"/>
              <a:t>DRiPs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Chaperonas</a:t>
            </a:r>
            <a:endParaRPr lang="pt-BR" dirty="0" smtClean="0"/>
          </a:p>
          <a:p>
            <a:r>
              <a:rPr lang="pt-BR" dirty="0" smtClean="0"/>
              <a:t>TCP-1(protegem os </a:t>
            </a:r>
            <a:r>
              <a:rPr lang="pt-BR" dirty="0" err="1" smtClean="0"/>
              <a:t>peptideos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Aminopeptidase</a:t>
            </a:r>
            <a:r>
              <a:rPr lang="pt-BR" dirty="0" smtClean="0"/>
              <a:t> Associada com Processamento Antigênico no Reticulo Endoplasmático (ERAAP)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dos peptídeos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 retrógrado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Translocação</a:t>
            </a:r>
            <a:r>
              <a:rPr lang="pt-BR" dirty="0" smtClean="0"/>
              <a:t> retrógrada</a:t>
            </a:r>
          </a:p>
          <a:p>
            <a:r>
              <a:rPr lang="pt-BR" dirty="0" smtClean="0"/>
              <a:t>Apresentação cruzada</a:t>
            </a:r>
          </a:p>
          <a:p>
            <a:pPr lvl="1"/>
            <a:r>
              <a:rPr lang="pt-BR" dirty="0" smtClean="0"/>
              <a:t>MHC H-2</a:t>
            </a:r>
            <a:r>
              <a:rPr lang="pt-BR" baseline="30000" dirty="0" smtClean="0"/>
              <a:t>b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MHC H-2 </a:t>
            </a:r>
            <a:r>
              <a:rPr lang="pt-BR" baseline="30000" dirty="0" err="1" smtClean="0"/>
              <a:t>bxd</a:t>
            </a:r>
            <a:endParaRPr lang="pt-BR" baseline="30000" dirty="0" smtClean="0"/>
          </a:p>
          <a:p>
            <a:pPr lvl="1"/>
            <a:r>
              <a:rPr lang="pt-BR" dirty="0" smtClean="0"/>
              <a:t>MHC H-2 </a:t>
            </a:r>
            <a:r>
              <a:rPr lang="pt-BR" baseline="30000" dirty="0" smtClean="0"/>
              <a:t>d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Calnexina</a:t>
            </a:r>
            <a:endParaRPr lang="pt-BR" dirty="0" smtClean="0"/>
          </a:p>
          <a:p>
            <a:r>
              <a:rPr lang="pt-BR" dirty="0" err="1" smtClean="0"/>
              <a:t>Calreticulina</a:t>
            </a:r>
            <a:endParaRPr lang="pt-BR" dirty="0" smtClean="0"/>
          </a:p>
          <a:p>
            <a:r>
              <a:rPr lang="pt-BR" dirty="0" err="1" smtClean="0"/>
              <a:t>Tapasina</a:t>
            </a:r>
            <a:endParaRPr lang="pt-BR" dirty="0" smtClean="0"/>
          </a:p>
          <a:p>
            <a:r>
              <a:rPr lang="pt-BR" dirty="0" smtClean="0"/>
              <a:t>ERP57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MHC I sintetizadas no retículo endoplasmático</a:t>
            </a:r>
            <a:endParaRPr lang="pt-BR" dirty="0"/>
          </a:p>
        </p:txBody>
      </p:sp>
      <p:pic>
        <p:nvPicPr>
          <p:cNvPr id="5" name="Imagem 3" descr="Murphy_Figura 5-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800" y="3214686"/>
            <a:ext cx="5080224" cy="27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9"/>
          <p:cNvSpPr txBox="1">
            <a:spLocks/>
          </p:cNvSpPr>
          <p:nvPr/>
        </p:nvSpPr>
        <p:spPr bwMode="auto">
          <a:xfrm>
            <a:off x="928662" y="5881723"/>
            <a:ext cx="10215633" cy="21193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5.5 Moléculas do MHC de classe I não deixam o retículo endoplasmático a menos 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estejam ligadas a peptídeos.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Muitos vírus produzem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imunoevasinas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que interferem na apresentação de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antigenos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por moléculas do MHC de classe I</a:t>
            </a:r>
            <a:endParaRPr lang="pt-BR" dirty="0"/>
          </a:p>
        </p:txBody>
      </p:sp>
      <p:pic>
        <p:nvPicPr>
          <p:cNvPr id="4" name="Espaço Reservado para Conteúdo 3" descr="Murphy_Figura 5-0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858180" cy="48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Muitos vírus produzem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imunoevasinas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que interferem na apresentação de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antigenos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por moléculas do MHC de classe I</a:t>
            </a:r>
            <a:endParaRPr lang="pt-BR" dirty="0"/>
          </a:p>
        </p:txBody>
      </p:sp>
      <p:pic>
        <p:nvPicPr>
          <p:cNvPr id="5" name="Espaço Reservado para Conteúdo 3" descr="Murphy_Figura 5-0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8581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MHC de classe II</a:t>
            </a:r>
            <a:endParaRPr lang="pt-BR" dirty="0"/>
          </a:p>
        </p:txBody>
      </p:sp>
      <p:pic>
        <p:nvPicPr>
          <p:cNvPr id="4" name="Espaço Reservado para Conteúdo 3" descr="Murphy_Figura 3-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78674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Os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peptídios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apresentados pelas moléculas do MHC de classe II são produzidos em vesículas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endociticas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acidificadas</a:t>
            </a:r>
            <a:endParaRPr lang="pt-BR" dirty="0"/>
          </a:p>
        </p:txBody>
      </p:sp>
      <p:pic>
        <p:nvPicPr>
          <p:cNvPr id="4" name="Espaço Reservado para Conteúdo 3" descr="Murphy_Figura 5-0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8143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Resposta imune adaptativa</a:t>
            </a:r>
          </a:p>
          <a:p>
            <a:pPr lvl="1"/>
            <a:r>
              <a:rPr lang="pt-BR" dirty="0" smtClean="0"/>
              <a:t>Imunoglobulinas – Células B</a:t>
            </a:r>
          </a:p>
          <a:p>
            <a:pPr lvl="1"/>
            <a:r>
              <a:rPr lang="pt-BR" dirty="0" smtClean="0"/>
              <a:t>Receptores de antígenos para as células T</a:t>
            </a:r>
            <a:endParaRPr lang="pt-BR" dirty="0"/>
          </a:p>
        </p:txBody>
      </p:sp>
      <p:pic>
        <p:nvPicPr>
          <p:cNvPr id="4" name="Picture 4" descr="Linfocitos b e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483" y="3071810"/>
            <a:ext cx="35350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Os </a:t>
            </a:r>
            <a:r>
              <a:rPr lang="pt-BR" sz="2900" dirty="0" err="1" smtClean="0">
                <a:solidFill>
                  <a:srgbClr val="4F271C">
                    <a:satMod val="130000"/>
                  </a:srgbClr>
                </a:solidFill>
              </a:rPr>
              <a:t>peptídios</a:t>
            </a:r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 apresentados pelas moléculas do MHC de classe II são produzidos em vesículas </a:t>
            </a:r>
            <a:r>
              <a:rPr lang="pt-BR" sz="2900" dirty="0" err="1" smtClean="0">
                <a:solidFill>
                  <a:srgbClr val="4F271C">
                    <a:satMod val="130000"/>
                  </a:srgbClr>
                </a:solidFill>
              </a:rPr>
              <a:t>endociticas</a:t>
            </a:r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 acidificadas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pt-BR" dirty="0" err="1" smtClean="0">
                <a:solidFill>
                  <a:prstClr val="black"/>
                </a:solidFill>
              </a:rPr>
              <a:t>Endossomas</a:t>
            </a:r>
            <a:r>
              <a:rPr lang="pt-BR" dirty="0" smtClean="0">
                <a:solidFill>
                  <a:prstClr val="black"/>
                </a:solidFill>
              </a:rPr>
              <a:t>: </a:t>
            </a: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processam proteínas que entram na célula por </a:t>
            </a:r>
            <a:r>
              <a:rPr lang="pt-BR" sz="2400" dirty="0" err="1" smtClean="0">
                <a:solidFill>
                  <a:prstClr val="black"/>
                </a:solidFill>
              </a:rPr>
              <a:t>endocitose</a:t>
            </a:r>
            <a:r>
              <a:rPr lang="pt-BR" sz="2400" dirty="0" smtClean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3891A7"/>
              </a:buClr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err="1" smtClean="0">
                <a:solidFill>
                  <a:prstClr val="black"/>
                </a:solidFill>
              </a:rPr>
              <a:t>Tornan-se</a:t>
            </a:r>
            <a:r>
              <a:rPr lang="pt-BR" sz="2400" dirty="0" smtClean="0">
                <a:solidFill>
                  <a:prstClr val="black"/>
                </a:solidFill>
              </a:rPr>
              <a:t> progressivamente ácidos á medida que avançam no interior da célula; </a:t>
            </a:r>
            <a:r>
              <a:rPr lang="pt-BR" dirty="0" smtClean="0">
                <a:solidFill>
                  <a:srgbClr val="FF0000"/>
                </a:solidFill>
              </a:rPr>
              <a:t>?</a:t>
            </a:r>
          </a:p>
          <a:p>
            <a:pPr lvl="0">
              <a:buClr>
                <a:srgbClr val="3891A7"/>
              </a:buCl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Podem fusionar-se com </a:t>
            </a:r>
            <a:r>
              <a:rPr lang="pt-BR" sz="2400" dirty="0" err="1" smtClean="0">
                <a:solidFill>
                  <a:prstClr val="black"/>
                </a:solidFill>
              </a:rPr>
              <a:t>lisossomas</a:t>
            </a:r>
            <a:r>
              <a:rPr lang="pt-BR" sz="2400" dirty="0" smtClean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3891A7"/>
              </a:buClr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Proteases ácidas: </a:t>
            </a:r>
            <a:r>
              <a:rPr lang="pt-BR" sz="2400" dirty="0" err="1" smtClean="0">
                <a:solidFill>
                  <a:prstClr val="black"/>
                </a:solidFill>
              </a:rPr>
              <a:t>cisteínas</a:t>
            </a:r>
            <a:r>
              <a:rPr lang="pt-BR" sz="2400" dirty="0" smtClean="0">
                <a:solidFill>
                  <a:prstClr val="black"/>
                </a:solidFill>
              </a:rPr>
              <a:t>, </a:t>
            </a:r>
            <a:r>
              <a:rPr lang="pt-BR" sz="2400" dirty="0" err="1" smtClean="0">
                <a:solidFill>
                  <a:prstClr val="black"/>
                </a:solidFill>
              </a:rPr>
              <a:t>catepsinas</a:t>
            </a:r>
            <a:r>
              <a:rPr lang="pt-BR" sz="2400" dirty="0" smtClean="0">
                <a:solidFill>
                  <a:prstClr val="black"/>
                </a:solidFill>
              </a:rPr>
              <a:t> B,D,L,S; GILT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Os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peptídios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apresentados pelas moléculas do MHC de classe II são produzidos em vesículas </a:t>
            </a:r>
            <a:r>
              <a:rPr lang="pt-BR" sz="3200" dirty="0" err="1" smtClean="0">
                <a:solidFill>
                  <a:srgbClr val="4F271C">
                    <a:satMod val="130000"/>
                  </a:srgbClr>
                </a:solidFill>
              </a:rPr>
              <a:t>endociticas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</a:rPr>
              <a:t> acidificadas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Peptídios</a:t>
            </a:r>
            <a:r>
              <a:rPr lang="pt-BR" sz="2400" dirty="0" smtClean="0"/>
              <a:t> próprios são apresentados á moléculas de MHCII</a:t>
            </a:r>
          </a:p>
          <a:p>
            <a:r>
              <a:rPr lang="pt-BR" sz="2400" dirty="0" smtClean="0"/>
              <a:t>Autofagia: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Microautofagia</a:t>
            </a:r>
            <a:r>
              <a:rPr lang="pt-BR" sz="2400" dirty="0" smtClean="0"/>
              <a:t> : é </a:t>
            </a:r>
            <a:r>
              <a:rPr lang="pt-BR" sz="2400" dirty="0" err="1" smtClean="0"/>
              <a:t>contitutiva</a:t>
            </a:r>
            <a:r>
              <a:rPr lang="pt-BR" sz="2400" dirty="0" smtClean="0"/>
              <a:t>;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Macroautofagia</a:t>
            </a:r>
            <a:r>
              <a:rPr lang="pt-BR" sz="2400" dirty="0" smtClean="0"/>
              <a:t>:  falta de nutrientes ;</a:t>
            </a:r>
          </a:p>
          <a:p>
            <a:endParaRPr lang="pt-BR" sz="2400" dirty="0" smtClean="0"/>
          </a:p>
          <a:p>
            <a:r>
              <a:rPr lang="pt-BR" sz="2400" dirty="0" smtClean="0"/>
              <a:t>Hsc70: associada ao </a:t>
            </a:r>
            <a:r>
              <a:rPr lang="pt-BR" sz="2400" dirty="0" err="1" smtClean="0"/>
              <a:t>lisossoma</a:t>
            </a:r>
            <a:r>
              <a:rPr lang="pt-BR" sz="2400" dirty="0" smtClean="0"/>
              <a:t> 2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A cadeia invariante direciona as moléculas de MHC de classe II recém-sintetizadas para as vesículas intracelulares acidificadas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8006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2800" dirty="0" smtClean="0">
                <a:solidFill>
                  <a:prstClr val="black"/>
                </a:solidFill>
              </a:rPr>
              <a:t>Cadeia invariável (li):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impede que peptídeos próprios e do RE se liguem ao MHC II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Libera o MHC II para um compartimento </a:t>
            </a:r>
            <a:r>
              <a:rPr lang="pt-BR" sz="2400" dirty="0" err="1" smtClean="0">
                <a:solidFill>
                  <a:prstClr val="black"/>
                </a:solidFill>
              </a:rPr>
              <a:t>endossômico</a:t>
            </a:r>
            <a:r>
              <a:rPr lang="pt-BR" sz="2400" dirty="0" smtClean="0">
                <a:solidFill>
                  <a:prstClr val="black"/>
                </a:solidFill>
              </a:rPr>
              <a:t> de baixo pH para a ligação do peptídeo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MIIC (compartimento MHC de Classe II): onde é clivado e os peptídeos se ligam ao MHC de Classe II. </a:t>
            </a:r>
          </a:p>
          <a:p>
            <a:endParaRPr lang="pt-BR" dirty="0"/>
          </a:p>
        </p:txBody>
      </p:sp>
      <p:pic>
        <p:nvPicPr>
          <p:cNvPr id="4" name="Picture 4" descr="C:\Documents and Settings\Usuario\Desktop\Apresentaçã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636"/>
            <a:ext cx="35719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A cadeia invariante direciona as moléculas de MHC de classe II recém-sintetizadas para as vesículas intracelulares acidificadas</a:t>
            </a:r>
            <a:endParaRPr lang="pt-BR" sz="2900" dirty="0"/>
          </a:p>
        </p:txBody>
      </p:sp>
      <p:pic>
        <p:nvPicPr>
          <p:cNvPr id="4" name="Picture 2" descr="C:\Documents and Settings\Usuario\Desktop\Cópia de Apresentação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79147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Uma molécula especializada, semelhante á molécula do MHC de classe II, catalisa o carregamento dos peptídeos para moléculas do MHC de classe II 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3891A7"/>
              </a:buClr>
            </a:pPr>
            <a:r>
              <a:rPr lang="pt-BR" sz="4300" dirty="0" smtClean="0">
                <a:solidFill>
                  <a:prstClr val="black"/>
                </a:solidFill>
              </a:rPr>
              <a:t>HLA-DM</a:t>
            </a: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Encontrada no compartimento MIIC;</a:t>
            </a:r>
          </a:p>
          <a:p>
            <a:pPr lvl="0">
              <a:buClr>
                <a:srgbClr val="3891A7"/>
              </a:buClr>
            </a:pPr>
            <a:endParaRPr lang="pt-BR" sz="31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Estabiliza a molécula do MHC de classe II;</a:t>
            </a:r>
          </a:p>
          <a:p>
            <a:pPr lvl="0">
              <a:buClr>
                <a:srgbClr val="3891A7"/>
              </a:buClr>
            </a:pPr>
            <a:endParaRPr lang="pt-BR" sz="31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Catalisa a liberação do fragmento CLIP;</a:t>
            </a:r>
          </a:p>
          <a:p>
            <a:pPr lvl="0">
              <a:buClr>
                <a:srgbClr val="3891A7"/>
              </a:buClr>
            </a:pPr>
            <a:endParaRPr lang="pt-BR" sz="31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Catalisa a ligação de peptídeos á moléculas de MHC II vazias;</a:t>
            </a:r>
          </a:p>
          <a:p>
            <a:pPr lvl="0">
              <a:buClr>
                <a:srgbClr val="3891A7"/>
              </a:buClr>
            </a:pPr>
            <a:endParaRPr lang="pt-BR" sz="31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Não se liga a peptídeos;</a:t>
            </a:r>
          </a:p>
          <a:p>
            <a:pPr lvl="0">
              <a:buClr>
                <a:srgbClr val="3891A7"/>
              </a:buClr>
              <a:buNone/>
            </a:pPr>
            <a:endParaRPr lang="pt-BR" sz="31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3100" dirty="0" smtClean="0">
                <a:solidFill>
                  <a:prstClr val="black"/>
                </a:solidFill>
              </a:rPr>
              <a:t>Libera peptídeos instáveis ligados á molécula do MHC de classe II (editoração de peptídeos)</a:t>
            </a:r>
          </a:p>
          <a:p>
            <a:pPr lvl="0">
              <a:buClr>
                <a:srgbClr val="3891A7"/>
              </a:buClr>
            </a:pPr>
            <a:endParaRPr lang="pt-BR" sz="3100" dirty="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Uma molécula especializada, semelhante á molécula do MHC de classe II, catalisa o carregamento dos peptídeos para moléculas do MHC de classe II</a:t>
            </a:r>
            <a:endParaRPr lang="pt-BR" sz="2900" dirty="0"/>
          </a:p>
        </p:txBody>
      </p:sp>
      <p:pic>
        <p:nvPicPr>
          <p:cNvPr id="4" name="Espaço Reservado para Conteúdo 3" descr="Murphy_Figura 5-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Uma molécula especializada, semelhante á molécula do MHC de classe II, catalisa o carregamento dos peptídeos para moléculas do MHC de classe II 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857364"/>
            <a:ext cx="7498080" cy="480060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HLA-DO</a:t>
            </a:r>
          </a:p>
          <a:p>
            <a:r>
              <a:rPr lang="pt-BR" sz="2700" dirty="0" smtClean="0"/>
              <a:t>Expressa nas células epiteliais do timo e células B</a:t>
            </a:r>
          </a:p>
          <a:p>
            <a:endParaRPr lang="pt-BR" sz="2700" dirty="0" smtClean="0"/>
          </a:p>
          <a:p>
            <a:r>
              <a:rPr lang="pt-BR" sz="2700" dirty="0" smtClean="0"/>
              <a:t>Não se liga a peptídeos;</a:t>
            </a:r>
          </a:p>
          <a:p>
            <a:endParaRPr lang="pt-BR" sz="2700" dirty="0" smtClean="0"/>
          </a:p>
          <a:p>
            <a:r>
              <a:rPr lang="pt-BR" sz="2700" dirty="0" smtClean="0"/>
              <a:t>Regulador negativo de HLA-DM;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A ligação peptídica estável pelas moléculas do MHC permite uma apresentação de antígeno eficaz na </a:t>
            </a:r>
            <a:r>
              <a:rPr lang="pt-BR" sz="2900" dirty="0" err="1" smtClean="0">
                <a:solidFill>
                  <a:srgbClr val="4F271C">
                    <a:satMod val="130000"/>
                  </a:srgbClr>
                </a:solidFill>
              </a:rPr>
              <a:t>superficie</a:t>
            </a:r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 celular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80060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600" dirty="0" smtClean="0">
                <a:solidFill>
                  <a:prstClr val="black"/>
                </a:solidFill>
              </a:rPr>
              <a:t>Eficiente exposição do antígeno:</a:t>
            </a:r>
          </a:p>
          <a:p>
            <a:pPr lvl="0">
              <a:buClr>
                <a:srgbClr val="3891A7"/>
              </a:buClr>
              <a:buNone/>
            </a:pPr>
            <a:endParaRPr lang="pt-B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Exibição prolongada do antígeno na superfície celular;</a:t>
            </a:r>
          </a:p>
          <a:p>
            <a:pPr lvl="0">
              <a:buClr>
                <a:srgbClr val="3891A7"/>
              </a:buClr>
              <a:buNone/>
            </a:pPr>
            <a:endParaRPr lang="pt-B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Dissociação de um peptídeo de uma molécula de MHC, não permite que outros peptídeos do fluído extracelular circundante se liguem a molécula de MHC;</a:t>
            </a:r>
          </a:p>
          <a:p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Complexo de </a:t>
            </a:r>
            <a:r>
              <a:rPr lang="pt-BR" dirty="0" err="1" smtClean="0"/>
              <a:t>histocompatibilidade</a:t>
            </a:r>
            <a:r>
              <a:rPr lang="pt-BR" dirty="0" smtClean="0"/>
              <a:t> principal e suas funções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Função apresentação peptídeos</a:t>
            </a:r>
          </a:p>
          <a:p>
            <a:pPr lvl="1"/>
            <a:r>
              <a:rPr lang="pt-BR" dirty="0" smtClean="0"/>
              <a:t>Macrófagos = fagocitose</a:t>
            </a:r>
          </a:p>
          <a:p>
            <a:pPr lvl="1"/>
            <a:r>
              <a:rPr lang="pt-BR" dirty="0" smtClean="0"/>
              <a:t>Células B = anticorpos</a:t>
            </a:r>
            <a:endParaRPr lang="pt-BR" dirty="0"/>
          </a:p>
        </p:txBody>
      </p:sp>
      <p:pic>
        <p:nvPicPr>
          <p:cNvPr id="1026" name="Picture 2" descr="D:\Rodrigo França\Downloads\Linfócito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7" y="3071810"/>
            <a:ext cx="3476649" cy="3357586"/>
          </a:xfrm>
          <a:prstGeom prst="rect">
            <a:avLst/>
          </a:prstGeom>
          <a:noFill/>
        </p:spPr>
      </p:pic>
      <p:pic>
        <p:nvPicPr>
          <p:cNvPr id="1027" name="Picture 3" descr="D:\Rodrigo França\Downloads\macrofagos1_mo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43268"/>
            <a:ext cx="3139681" cy="321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MHC </a:t>
            </a:r>
          </a:p>
          <a:p>
            <a:pPr lvl="1"/>
            <a:r>
              <a:rPr lang="pt-BR" dirty="0" smtClean="0"/>
              <a:t>Poligênico</a:t>
            </a:r>
          </a:p>
          <a:p>
            <a:pPr lvl="1"/>
            <a:r>
              <a:rPr lang="pt-BR" dirty="0" smtClean="0"/>
              <a:t>Polimórfico</a:t>
            </a:r>
          </a:p>
          <a:p>
            <a:pPr lvl="2"/>
            <a:r>
              <a:rPr lang="pt-BR" dirty="0" smtClean="0"/>
              <a:t>Resposta imune a grande diversidade de </a:t>
            </a:r>
            <a:r>
              <a:rPr lang="pt-BR" dirty="0" err="1" smtClean="0"/>
              <a:t>patógenos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Complexo de </a:t>
            </a:r>
            <a:r>
              <a:rPr lang="pt-BR" dirty="0" err="1" smtClean="0"/>
              <a:t>histocompatibilidade</a:t>
            </a:r>
            <a:r>
              <a:rPr lang="pt-BR" dirty="0" smtClean="0"/>
              <a:t> principal e suas funções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Células T</a:t>
            </a:r>
          </a:p>
          <a:p>
            <a:pPr lvl="1"/>
            <a:r>
              <a:rPr lang="pt-BR" dirty="0" smtClean="0"/>
              <a:t>Antígenos apresentados na superfície da célula</a:t>
            </a:r>
          </a:p>
          <a:p>
            <a:pPr lvl="1"/>
            <a:r>
              <a:rPr lang="pt-BR" dirty="0" smtClean="0"/>
              <a:t>Micro-organismos intracelulares</a:t>
            </a:r>
          </a:p>
          <a:p>
            <a:pPr lvl="1"/>
            <a:r>
              <a:rPr lang="pt-BR" dirty="0" smtClean="0"/>
              <a:t>Patógenos internalizados por endocitose</a:t>
            </a:r>
          </a:p>
          <a:p>
            <a:pPr lvl="1"/>
            <a:r>
              <a:rPr lang="pt-BR" dirty="0" smtClean="0"/>
              <a:t>Expõem fragmentos peptídicos</a:t>
            </a:r>
          </a:p>
          <a:p>
            <a:pPr lvl="1"/>
            <a:r>
              <a:rPr lang="pt-BR" dirty="0" smtClean="0"/>
              <a:t>Glicoproteínas celulares especializadas: MHC</a:t>
            </a:r>
          </a:p>
          <a:p>
            <a:pPr lvl="1"/>
            <a:endParaRPr lang="pt-BR" dirty="0"/>
          </a:p>
        </p:txBody>
      </p:sp>
      <p:pic>
        <p:nvPicPr>
          <p:cNvPr id="4" name="Imagem 3" descr="Murphy_Figura 3-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1414"/>
            <a:ext cx="1742816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 descr="Murphy_Figura 3-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637"/>
            <a:ext cx="4842121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 rot="10800000" flipV="1">
            <a:off x="2786050" y="6509586"/>
            <a:ext cx="578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Estrutura cristalográfica de um receptor de célula T: a uma resolução de 2,5 </a:t>
            </a:r>
            <a:r>
              <a:rPr lang="pt-BR" sz="1200" dirty="0" err="1" smtClean="0"/>
              <a:t>Å.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Proteínas envolvidas no processamento e na apresentação de antígenos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Leukocytes</a:t>
            </a:r>
            <a:r>
              <a:rPr lang="pt-BR" dirty="0" smtClean="0"/>
              <a:t> </a:t>
            </a:r>
            <a:r>
              <a:rPr lang="pt-BR" dirty="0" err="1" smtClean="0"/>
              <a:t>antigen</a:t>
            </a:r>
            <a:r>
              <a:rPr lang="pt-BR" dirty="0" smtClean="0"/>
              <a:t> (gene HLA)</a:t>
            </a:r>
          </a:p>
          <a:p>
            <a:r>
              <a:rPr lang="pt-BR" dirty="0" smtClean="0"/>
              <a:t>Cadeia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 classe I – HLA (A,B,C)</a:t>
            </a:r>
          </a:p>
          <a:p>
            <a:r>
              <a:rPr lang="pt-BR" dirty="0" smtClean="0">
                <a:latin typeface="Times New Roman"/>
                <a:cs typeface="Times New Roman"/>
              </a:rPr>
              <a:t>Cadeia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-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pt-BR" dirty="0" smtClean="0">
                <a:latin typeface="Times New Roman"/>
                <a:cs typeface="Times New Roman"/>
              </a:rPr>
              <a:t> classe II – HDA (DR,DP,DQ)</a:t>
            </a:r>
            <a:endParaRPr lang="pt-BR" dirty="0"/>
          </a:p>
        </p:txBody>
      </p:sp>
      <p:pic>
        <p:nvPicPr>
          <p:cNvPr id="4" name="Imagem 3" descr="Murphy_Figura 5-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80632"/>
            <a:ext cx="4075116" cy="29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968409" y="6103960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5.12 A organização gênica do complexo de </a:t>
            </a:r>
            <a:r>
              <a:rPr kumimoji="0" lang="pt-BR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histocompatibilidade</a:t>
            </a: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principal (MHC) em humanos e camundongos.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Trancrição</a:t>
            </a:r>
            <a:r>
              <a:rPr lang="pt-BR" dirty="0" smtClean="0"/>
              <a:t> ativada</a:t>
            </a:r>
          </a:p>
          <a:p>
            <a:pPr lvl="1"/>
            <a:r>
              <a:rPr lang="pt-BR" dirty="0" smtClean="0"/>
              <a:t>MHC I - IFN</a:t>
            </a:r>
          </a:p>
          <a:p>
            <a:pPr lvl="1"/>
            <a:r>
              <a:rPr lang="pt-BR" dirty="0" smtClean="0"/>
              <a:t>MHC II – IFN</a:t>
            </a:r>
          </a:p>
          <a:p>
            <a:pPr lvl="2"/>
            <a:r>
              <a:rPr lang="pt-BR" dirty="0" smtClean="0"/>
              <a:t>Ativador de MHC II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Proteínas envolvidas no processamento e na apresentação de antígenos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Polimorfismo das proteínas do MHC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MHC I – 3 moléculas diferentes</a:t>
            </a:r>
          </a:p>
          <a:p>
            <a:r>
              <a:rPr lang="pt-BR" dirty="0" smtClean="0"/>
              <a:t>MHC II – 3 ou 4 moléculas diferentes</a:t>
            </a:r>
          </a:p>
          <a:p>
            <a:pPr lvl="1"/>
            <a:r>
              <a:rPr lang="pt-BR" dirty="0" err="1" smtClean="0"/>
              <a:t>Obs</a:t>
            </a:r>
            <a:r>
              <a:rPr lang="pt-BR" dirty="0" smtClean="0"/>
              <a:t>: DR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 - </a:t>
            </a:r>
            <a:r>
              <a:rPr lang="pt-BR" dirty="0" err="1" smtClean="0">
                <a:latin typeface="Times New Roman"/>
                <a:cs typeface="Times New Roman"/>
              </a:rPr>
              <a:t>monomórfico</a:t>
            </a:r>
            <a:r>
              <a:rPr lang="pt-BR" dirty="0" smtClean="0">
                <a:latin typeface="Times New Roman"/>
                <a:cs typeface="Times New Roman"/>
              </a:rPr>
              <a:t> </a:t>
            </a:r>
            <a:endParaRPr lang="pt-BR" dirty="0"/>
          </a:p>
        </p:txBody>
      </p:sp>
      <p:pic>
        <p:nvPicPr>
          <p:cNvPr id="4" name="Imagem 3" descr="Murphy_Figura 5-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3714776" cy="31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1254161" y="6389712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5.15 A expressão dos alelos do MHC é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codominante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Surgimento do MHC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Conversão gênica</a:t>
            </a:r>
            <a:endParaRPr lang="pt-BR" dirty="0"/>
          </a:p>
        </p:txBody>
      </p:sp>
      <p:pic>
        <p:nvPicPr>
          <p:cNvPr id="4" name="Imagem 3" descr="Murphy_Figura 5-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22" y="1357298"/>
            <a:ext cx="24828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968409" y="6286520"/>
            <a:ext cx="10033011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5.17 A conversão gênica pode criar alelos novos ao copiar </a:t>
            </a:r>
            <a:r>
              <a:rPr kumimoji="0" lang="pt-BR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sequências</a:t>
            </a: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um gene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MHC para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Sequência</a:t>
            </a:r>
            <a:r>
              <a:rPr lang="pt-BR" dirty="0" smtClean="0"/>
              <a:t> Motivo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Surgimento do MHC</a:t>
            </a:r>
            <a:endParaRPr lang="pt-BR" dirty="0"/>
          </a:p>
        </p:txBody>
      </p:sp>
      <p:pic>
        <p:nvPicPr>
          <p:cNvPr id="5" name="Imagem 3" descr="Murphy_Figura 5-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000240"/>
            <a:ext cx="405549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3" descr="Murphy_Figura 5-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86124"/>
            <a:ext cx="3643338" cy="26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9"/>
          <p:cNvSpPr txBox="1">
            <a:spLocks/>
          </p:cNvSpPr>
          <p:nvPr/>
        </p:nvSpPr>
        <p:spPr bwMode="auto">
          <a:xfrm>
            <a:off x="4183119" y="6143644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5.19 Diferentes alelos de uma molécula do MHC </a:t>
            </a:r>
            <a:b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classe I se ligam a diferentes peptídeos.</a:t>
            </a:r>
          </a:p>
        </p:txBody>
      </p:sp>
      <p:sp>
        <p:nvSpPr>
          <p:cNvPr id="8" name="Título 9"/>
          <p:cNvSpPr txBox="1">
            <a:spLocks/>
          </p:cNvSpPr>
          <p:nvPr/>
        </p:nvSpPr>
        <p:spPr bwMode="auto">
          <a:xfrm>
            <a:off x="1111285" y="4500570"/>
            <a:ext cx="8461375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5.18 A variação alélica ocorre em sítios</a:t>
            </a:r>
            <a:b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específicos nas moléculas do MHC.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Células T </a:t>
            </a:r>
            <a:r>
              <a:rPr lang="pt-BR" dirty="0" err="1" smtClean="0"/>
              <a:t>alorreativas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Rejeição de </a:t>
            </a:r>
            <a:r>
              <a:rPr lang="pt-BR" dirty="0" err="1" smtClean="0"/>
              <a:t>orgãos</a:t>
            </a:r>
            <a:r>
              <a:rPr lang="pt-BR" dirty="0" smtClean="0"/>
              <a:t> transplantados</a:t>
            </a:r>
          </a:p>
          <a:p>
            <a:endParaRPr lang="pt-BR" dirty="0"/>
          </a:p>
        </p:txBody>
      </p:sp>
      <p:pic>
        <p:nvPicPr>
          <p:cNvPr id="6" name="Imagem 3" descr="Murphy_Figura 5-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868872" cy="35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9"/>
          <p:cNvSpPr txBox="1">
            <a:spLocks/>
          </p:cNvSpPr>
          <p:nvPr/>
        </p:nvSpPr>
        <p:spPr bwMode="auto">
          <a:xfrm>
            <a:off x="1285852" y="5818208"/>
            <a:ext cx="11001452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5.20 O reconhecimento de antígenos pelas células T é restrito ao MHC.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Reação de linfócitos mistos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Alorreação</a:t>
            </a:r>
            <a:r>
              <a:rPr lang="pt-BR" dirty="0" smtClean="0"/>
              <a:t> ou </a:t>
            </a:r>
            <a:r>
              <a:rPr lang="pt-BR" dirty="0" err="1" smtClean="0"/>
              <a:t>alorreatividade</a:t>
            </a:r>
            <a:endParaRPr lang="pt-BR" dirty="0" smtClean="0"/>
          </a:p>
          <a:p>
            <a:pPr lvl="1"/>
            <a:r>
              <a:rPr lang="pt-BR" dirty="0" smtClean="0"/>
              <a:t>Reconhecimento como estranho</a:t>
            </a:r>
            <a:endParaRPr lang="pt-BR" dirty="0"/>
          </a:p>
        </p:txBody>
      </p:sp>
      <p:pic>
        <p:nvPicPr>
          <p:cNvPr id="4" name="Imagem 3" descr="Murphy_Figura 5-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81886"/>
            <a:ext cx="5857916" cy="37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1214414" y="6318274"/>
            <a:ext cx="10144196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5.21 Dois modos de reatividade cruzada podem explicar a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alorreatividade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Muitas células T respondem a </a:t>
            </a:r>
            <a:r>
              <a:rPr lang="pt-BR" sz="3200" dirty="0" err="1" smtClean="0"/>
              <a:t>Superantígenos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>
            <a:noAutofit/>
          </a:bodyPr>
          <a:lstStyle/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 Estimulam uma resposta primária mediada por células;</a:t>
            </a:r>
          </a:p>
          <a:p>
            <a:pPr lvl="0">
              <a:buClr>
                <a:srgbClr val="3891A7"/>
              </a:buClr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err="1" smtClean="0">
                <a:solidFill>
                  <a:prstClr val="black"/>
                </a:solidFill>
              </a:rPr>
              <a:t>Mls</a:t>
            </a:r>
            <a:r>
              <a:rPr lang="pt-BR" sz="2400" dirty="0" smtClean="0">
                <a:solidFill>
                  <a:prstClr val="black"/>
                </a:solidFill>
              </a:rPr>
              <a:t>( antígenos menores de estimulação linfocitária), se ligam de forma particular ao MHC e ao receptor de célula T, estimulando um grande número de células T;</a:t>
            </a:r>
          </a:p>
          <a:p>
            <a:pPr lvl="0">
              <a:buClr>
                <a:srgbClr val="3891A7"/>
              </a:buClr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Não ativa resposta especifica para o </a:t>
            </a:r>
            <a:r>
              <a:rPr lang="pt-BR" sz="2400" dirty="0" err="1" smtClean="0">
                <a:solidFill>
                  <a:prstClr val="black"/>
                </a:solidFill>
              </a:rPr>
              <a:t>patógeno</a:t>
            </a:r>
            <a:r>
              <a:rPr lang="pt-BR" sz="2400" dirty="0" smtClean="0">
                <a:solidFill>
                  <a:prstClr val="black"/>
                </a:solidFill>
              </a:rPr>
              <a:t>; </a:t>
            </a:r>
          </a:p>
          <a:p>
            <a:pPr lvl="0">
              <a:buClr>
                <a:srgbClr val="3891A7"/>
              </a:buClr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Produção maciça de </a:t>
            </a:r>
            <a:r>
              <a:rPr lang="pt-BR" sz="2400" dirty="0" err="1" smtClean="0">
                <a:solidFill>
                  <a:prstClr val="black"/>
                </a:solidFill>
              </a:rPr>
              <a:t>citocinas</a:t>
            </a:r>
            <a:r>
              <a:rPr lang="pt-BR" sz="2400" dirty="0" smtClean="0">
                <a:solidFill>
                  <a:prstClr val="black"/>
                </a:solidFill>
              </a:rPr>
              <a:t>:</a:t>
            </a:r>
          </a:p>
          <a:p>
            <a:pPr lvl="0">
              <a:buClr>
                <a:srgbClr val="3891A7"/>
              </a:buClr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</a:rPr>
              <a:t>Toxicicidade</a:t>
            </a:r>
            <a:r>
              <a:rPr lang="pt-BR" sz="2400" dirty="0" smtClean="0">
                <a:solidFill>
                  <a:prstClr val="black"/>
                </a:solidFill>
              </a:rPr>
              <a:t> sistêmica e </a:t>
            </a:r>
            <a:r>
              <a:rPr lang="pt-BR" sz="2400" dirty="0" err="1" smtClean="0">
                <a:solidFill>
                  <a:prstClr val="black"/>
                </a:solidFill>
              </a:rPr>
              <a:t>supresão</a:t>
            </a:r>
            <a:r>
              <a:rPr lang="pt-BR" sz="2400" dirty="0" smtClean="0">
                <a:solidFill>
                  <a:prstClr val="black"/>
                </a:solidFill>
              </a:rPr>
              <a:t> da resposta imune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Muitas células T respondem a </a:t>
            </a:r>
            <a:r>
              <a:rPr lang="pt-BR" sz="3200" dirty="0" err="1" smtClean="0"/>
              <a:t>Superantígenos</a:t>
            </a:r>
            <a:endParaRPr lang="pt-BR" sz="3200" dirty="0"/>
          </a:p>
        </p:txBody>
      </p:sp>
      <p:pic>
        <p:nvPicPr>
          <p:cNvPr id="4" name="Espaço Reservado para Conteúdo 3" descr="Murphy_Figura 5-2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7110278" cy="4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00100" y="5643578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pt-BR" sz="2200" dirty="0" smtClean="0">
                <a:solidFill>
                  <a:prstClr val="black"/>
                </a:solidFill>
              </a:rPr>
              <a:t>No homem, um </a:t>
            </a:r>
            <a:r>
              <a:rPr lang="pt-BR" sz="2200" dirty="0" err="1" smtClean="0">
                <a:solidFill>
                  <a:prstClr val="black"/>
                </a:solidFill>
              </a:rPr>
              <a:t>superantígeno</a:t>
            </a:r>
            <a:r>
              <a:rPr lang="pt-BR" sz="2200" dirty="0" smtClean="0">
                <a:solidFill>
                  <a:prstClr val="black"/>
                </a:solidFill>
              </a:rPr>
              <a:t> pode estimular de 2 a 20% das células T.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O polimorfismo do MHC aumenta a gama de antígenos contra os quais o sistema imune pode responder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pt-BR" sz="2500" dirty="0" smtClean="0">
                <a:solidFill>
                  <a:prstClr val="black"/>
                </a:solidFill>
              </a:rPr>
              <a:t>O polimorfismo das moléculas do MHC evoluiu  para proteger o organismo de estratégias dos </a:t>
            </a:r>
            <a:r>
              <a:rPr lang="pt-BR" sz="2500" dirty="0" err="1" smtClean="0">
                <a:solidFill>
                  <a:prstClr val="black"/>
                </a:solidFill>
              </a:rPr>
              <a:t>patógenos</a:t>
            </a:r>
            <a:r>
              <a:rPr lang="pt-BR" sz="2500" dirty="0" smtClean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3891A7"/>
              </a:buClr>
              <a:buNone/>
            </a:pPr>
            <a:endParaRPr lang="pt-BR" sz="25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500" dirty="0" smtClean="0">
                <a:solidFill>
                  <a:prstClr val="black"/>
                </a:solidFill>
              </a:rPr>
              <a:t>Evita a resposta imune:</a:t>
            </a:r>
          </a:p>
          <a:p>
            <a:pPr lvl="0">
              <a:buClr>
                <a:srgbClr val="3891A7"/>
              </a:buClr>
              <a:buNone/>
            </a:pPr>
            <a:endParaRPr lang="pt-BR" sz="25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itchFamily="2" charset="2"/>
              <a:buChar char="Ø"/>
            </a:pPr>
            <a:r>
              <a:rPr lang="pt-BR" sz="2500" dirty="0" smtClean="0">
                <a:solidFill>
                  <a:prstClr val="black"/>
                </a:solidFill>
              </a:rPr>
              <a:t>Fugindo á detecção de </a:t>
            </a:r>
            <a:r>
              <a:rPr lang="pt-BR" sz="2500" dirty="0" err="1" smtClean="0">
                <a:solidFill>
                  <a:prstClr val="black"/>
                </a:solidFill>
              </a:rPr>
              <a:t>patógenos</a:t>
            </a:r>
            <a:r>
              <a:rPr lang="pt-BR" sz="2500" dirty="0" smtClean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Ø"/>
            </a:pPr>
            <a:endParaRPr lang="pt-BR" sz="25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itchFamily="2" charset="2"/>
              <a:buChar char="Ø"/>
            </a:pPr>
            <a:r>
              <a:rPr lang="pt-BR" sz="2500" dirty="0" smtClean="0">
                <a:solidFill>
                  <a:prstClr val="black"/>
                </a:solidFill>
              </a:rPr>
              <a:t>Suprimindo a resposta imune;</a:t>
            </a:r>
          </a:p>
          <a:p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Complexo de </a:t>
            </a:r>
            <a:r>
              <a:rPr lang="pt-BR" dirty="0" err="1" smtClean="0"/>
              <a:t>histocompatibilidade</a:t>
            </a:r>
            <a:r>
              <a:rPr lang="pt-BR" dirty="0" smtClean="0"/>
              <a:t> principal</a:t>
            </a:r>
          </a:p>
          <a:p>
            <a:pPr lvl="1"/>
            <a:r>
              <a:rPr lang="pt-BR" dirty="0" smtClean="0"/>
              <a:t>Codificadas em um grande grupo de genes</a:t>
            </a:r>
          </a:p>
          <a:p>
            <a:pPr lvl="1"/>
            <a:r>
              <a:rPr lang="pt-BR" dirty="0" smtClean="0"/>
              <a:t>Tecidos transplantados</a:t>
            </a:r>
          </a:p>
        </p:txBody>
      </p:sp>
      <p:pic>
        <p:nvPicPr>
          <p:cNvPr id="1026" name="Picture 2" descr="D:\Rodrigo França\Downloads\Transplante_Renal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100" y="4000504"/>
            <a:ext cx="3966528" cy="2500330"/>
          </a:xfrm>
          <a:prstGeom prst="rect">
            <a:avLst/>
          </a:prstGeom>
          <a:noFill/>
        </p:spPr>
      </p:pic>
      <p:pic>
        <p:nvPicPr>
          <p:cNvPr id="1027" name="Picture 3" descr="D:\Rodrigo França\Downloads\cor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042" y="3968101"/>
            <a:ext cx="3739238" cy="256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O polimorfismo do MHC aumenta a gama de antígenos contra os quais o sistema imune pode responder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64305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Antígeno deve ser apresentado ao MHC:</a:t>
            </a: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1- Mutações eliminam das proteínas todos os peptídeos que podem ser reconhecidos pelo MHC;</a:t>
            </a:r>
          </a:p>
          <a:p>
            <a:pPr lvl="0">
              <a:buClr>
                <a:srgbClr val="3891A7"/>
              </a:buClr>
              <a:buNone/>
            </a:pPr>
            <a:endParaRPr lang="pt-B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Ex : Vírus </a:t>
            </a:r>
            <a:r>
              <a:rPr lang="pt-BR" sz="2600" dirty="0" err="1" smtClean="0">
                <a:solidFill>
                  <a:prstClr val="black"/>
                </a:solidFill>
              </a:rPr>
              <a:t>Epstein-barr</a:t>
            </a:r>
            <a:r>
              <a:rPr lang="pt-BR" sz="2600" dirty="0" smtClean="0">
                <a:solidFill>
                  <a:prstClr val="black"/>
                </a:solidFill>
              </a:rPr>
              <a:t> ( pequenas populações na China e  nova Guiné)</a:t>
            </a:r>
          </a:p>
          <a:p>
            <a:pPr lvl="0">
              <a:buClr>
                <a:srgbClr val="3891A7"/>
              </a:buClr>
            </a:pPr>
            <a:endParaRPr lang="pt-B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</a:rPr>
              <a:t>60% ind.</a:t>
            </a:r>
            <a:r>
              <a:rPr lang="pt-BR" sz="2600" dirty="0" smtClean="0">
                <a:solidFill>
                  <a:prstClr val="black"/>
                </a:solidFill>
                <a:sym typeface="Symbol"/>
              </a:rPr>
              <a:t> alelo HLA-A11vírus isolados possuem mutações em </a:t>
            </a:r>
            <a:r>
              <a:rPr lang="pt-BR" sz="2600" dirty="0" err="1" smtClean="0">
                <a:solidFill>
                  <a:prstClr val="black"/>
                </a:solidFill>
                <a:sym typeface="Symbol"/>
              </a:rPr>
              <a:t>epítopos</a:t>
            </a:r>
            <a:r>
              <a:rPr lang="pt-BR" sz="2600" dirty="0" smtClean="0">
                <a:solidFill>
                  <a:prstClr val="black"/>
                </a:solidFill>
                <a:sym typeface="Symbol"/>
              </a:rPr>
              <a:t> dominantes apresentados pelo HLA-A11= </a:t>
            </a:r>
            <a:r>
              <a:rPr lang="pt-BR" sz="2600" dirty="0" err="1" smtClean="0">
                <a:solidFill>
                  <a:prstClr val="black"/>
                </a:solidFill>
                <a:sym typeface="Symbol"/>
              </a:rPr>
              <a:t>peptídios</a:t>
            </a:r>
            <a:r>
              <a:rPr lang="pt-BR" sz="2600" dirty="0" smtClean="0">
                <a:solidFill>
                  <a:prstClr val="black"/>
                </a:solidFill>
                <a:sym typeface="Symbol"/>
              </a:rPr>
              <a:t> mutantes não podem se ligar</a:t>
            </a:r>
          </a:p>
          <a:p>
            <a:pPr lvl="0">
              <a:buClr>
                <a:srgbClr val="3891A7"/>
              </a:buClr>
              <a:buNone/>
            </a:pPr>
            <a:endParaRPr lang="pt-BR" sz="2600" dirty="0" smtClean="0">
              <a:solidFill>
                <a:prstClr val="black"/>
              </a:solidFill>
              <a:sym typeface="Symbol"/>
            </a:endParaRPr>
          </a:p>
          <a:p>
            <a:pPr lvl="0">
              <a:buClr>
                <a:srgbClr val="3891A7"/>
              </a:buClr>
            </a:pPr>
            <a:r>
              <a:rPr lang="pt-BR" sz="2600" dirty="0" smtClean="0">
                <a:solidFill>
                  <a:prstClr val="black"/>
                </a:solidFill>
                <a:sym typeface="Symbol"/>
              </a:rPr>
              <a:t># </a:t>
            </a:r>
            <a:r>
              <a:rPr lang="pt-BR" sz="2600" dirty="0" err="1" smtClean="0">
                <a:solidFill>
                  <a:prstClr val="black"/>
                </a:solidFill>
                <a:sym typeface="Symbol"/>
              </a:rPr>
              <a:t>locis</a:t>
            </a:r>
            <a:r>
              <a:rPr lang="pt-BR" sz="2600" dirty="0" smtClean="0">
                <a:solidFill>
                  <a:prstClr val="black"/>
                </a:solidFill>
                <a:sym typeface="Symbol"/>
              </a:rPr>
              <a:t> codificando proteínas relacionadas, pode ter sido uma adaptação evolutiva do hospedeiro á estratégia dos </a:t>
            </a:r>
            <a:r>
              <a:rPr lang="pt-BR" sz="2600" dirty="0" err="1" smtClean="0">
                <a:solidFill>
                  <a:prstClr val="black"/>
                </a:solidFill>
                <a:sym typeface="Symbol"/>
              </a:rPr>
              <a:t>patógenos</a:t>
            </a:r>
            <a:endParaRPr lang="pt-B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pt-BR" sz="2600" dirty="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O polimorfismo do MHC aumenta a gama de antígenos contra os quais o sistema imune pode responder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480060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2- </a:t>
            </a:r>
            <a:r>
              <a:rPr lang="pt-BR" sz="2400" dirty="0" err="1" smtClean="0">
                <a:solidFill>
                  <a:prstClr val="black"/>
                </a:solidFill>
              </a:rPr>
              <a:t>Patógenos</a:t>
            </a:r>
            <a:r>
              <a:rPr lang="pt-BR" sz="2400" dirty="0" smtClean="0">
                <a:solidFill>
                  <a:prstClr val="black"/>
                </a:solidFill>
              </a:rPr>
              <a:t>  bloqueiam a apresentação de seus peptídeos pelas moléculas de MHC, podem evitar a resposta imune adaptativa;</a:t>
            </a:r>
          </a:p>
          <a:p>
            <a:pPr lvl="0">
              <a:buClr>
                <a:srgbClr val="3891A7"/>
              </a:buClr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Ex:  Os </a:t>
            </a:r>
            <a:r>
              <a:rPr lang="pt-BR" sz="2400" dirty="0" err="1" smtClean="0">
                <a:solidFill>
                  <a:prstClr val="black"/>
                </a:solidFill>
              </a:rPr>
              <a:t>Adenovírus</a:t>
            </a:r>
            <a:r>
              <a:rPr lang="pt-BR" sz="2400" dirty="0" smtClean="0">
                <a:solidFill>
                  <a:prstClr val="black"/>
                </a:solidFill>
              </a:rPr>
              <a:t>, codificam uma proteína que se liga ao MHC de classe1 no RE evitando sua apresentação na superfície celular, evitando o reconhecimento dos peptídeos virais pelas células TCD8</a:t>
            </a:r>
          </a:p>
          <a:p>
            <a:pPr lvl="0">
              <a:buClr>
                <a:srgbClr val="3891A7"/>
              </a:buClr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O aumento da variedade de moléculas MHC, reduz a possibilidade do bloqueio de todas as células;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O polimorfismo do MHC aumenta a gama de antígenos contra os quais o sistema imune pode responder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Se ter três </a:t>
            </a:r>
            <a:r>
              <a:rPr lang="pt-BR" i="1" dirty="0" err="1" smtClean="0"/>
              <a:t>loci</a:t>
            </a:r>
            <a:r>
              <a:rPr lang="pt-BR" dirty="0" smtClean="0"/>
              <a:t> de MHC de classe 1 é melhor do que ter apenas1 porque não existem mais?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Diversos Genes com funções especializadas na imunidade também são codificadas no MHC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500174"/>
            <a:ext cx="7498080" cy="4800600"/>
          </a:xfrm>
        </p:spPr>
        <p:txBody>
          <a:bodyPr>
            <a:noAutofit/>
          </a:bodyPr>
          <a:lstStyle/>
          <a:p>
            <a:r>
              <a:rPr lang="pt-BR" sz="2500" dirty="0" smtClean="0"/>
              <a:t>Genes de MHC não-clássicos;</a:t>
            </a:r>
          </a:p>
          <a:p>
            <a:pPr>
              <a:buNone/>
            </a:pPr>
            <a:endParaRPr lang="pt-BR" sz="2500" dirty="0" smtClean="0"/>
          </a:p>
          <a:p>
            <a:r>
              <a:rPr lang="pt-BR" sz="2500" dirty="0" smtClean="0"/>
              <a:t>MHC de Classe1B</a:t>
            </a:r>
          </a:p>
          <a:p>
            <a:endParaRPr lang="pt-BR" sz="2500" dirty="0" smtClean="0"/>
          </a:p>
          <a:p>
            <a:r>
              <a:rPr lang="pt-BR" sz="2500" dirty="0" smtClean="0"/>
              <a:t>MHC  de classe IB de camundongos, H2-M3;</a:t>
            </a:r>
          </a:p>
          <a:p>
            <a:endParaRPr lang="pt-BR" sz="2500" dirty="0" smtClean="0"/>
          </a:p>
          <a:p>
            <a:r>
              <a:rPr lang="pt-BR" sz="2500" dirty="0" smtClean="0"/>
              <a:t>MHC  de classe IB </a:t>
            </a:r>
            <a:r>
              <a:rPr lang="pt-BR" sz="2500" dirty="0" err="1" smtClean="0"/>
              <a:t>murinos</a:t>
            </a:r>
            <a:r>
              <a:rPr lang="pt-BR" sz="2500" dirty="0" smtClean="0"/>
              <a:t> T22 e T10;</a:t>
            </a:r>
          </a:p>
          <a:p>
            <a:endParaRPr lang="pt-BR" sz="2500" dirty="0" smtClean="0"/>
          </a:p>
          <a:p>
            <a:r>
              <a:rPr lang="pt-BR" sz="2500" dirty="0" smtClean="0"/>
              <a:t>MHC que codificam produtos dos componentes do complemento( c2, c4  e fator B),  </a:t>
            </a:r>
            <a:r>
              <a:rPr lang="pt-BR" sz="2500" dirty="0" err="1" smtClean="0"/>
              <a:t>citocinas</a:t>
            </a:r>
            <a:r>
              <a:rPr lang="pt-BR" sz="2500" dirty="0" smtClean="0"/>
              <a:t>, </a:t>
            </a:r>
            <a:r>
              <a:rPr lang="pt-BR" sz="2500" dirty="0" err="1" smtClean="0"/>
              <a:t>linfotoxinas</a:t>
            </a:r>
            <a:r>
              <a:rPr lang="pt-BR" sz="2500" dirty="0" smtClean="0"/>
              <a:t>, esses ficam na região chamada “MHC de classe III)</a:t>
            </a:r>
          </a:p>
          <a:p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Diversos Genes com funções especializadas na imunidade também são codificadas no MHC</a:t>
            </a:r>
            <a:endParaRPr lang="pt-BR" dirty="0"/>
          </a:p>
        </p:txBody>
      </p:sp>
      <p:pic>
        <p:nvPicPr>
          <p:cNvPr id="4" name="Espaço Reservado para Conteúdo 3" descr="Murphy_Figura 5-22 (parte 1)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929586" cy="528641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500034" y="2786058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00034" y="3357562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Moléculas de MHC de classe1especializadas atuam como ligantes para a ativação e inibição de células NK</a:t>
            </a:r>
            <a:endParaRPr lang="pt-BR" sz="2900" dirty="0"/>
          </a:p>
        </p:txBody>
      </p:sp>
      <p:pic>
        <p:nvPicPr>
          <p:cNvPr id="4" name="Espaço Reservado para Conteúdo 3" descr="Murphy_Figura 5-22 (parte 1)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5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785786" y="392906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14282" y="442913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85786" y="485776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flipV="1">
            <a:off x="785786" y="5357826"/>
            <a:ext cx="78578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Moléculas de MHC de classe1especializadas atuam como ligantes para a ativação e inibição de células NK</a:t>
            </a:r>
            <a:endParaRPr lang="pt-BR" sz="2900" dirty="0"/>
          </a:p>
        </p:txBody>
      </p:sp>
      <p:pic>
        <p:nvPicPr>
          <p:cNvPr id="4" name="Espaço Reservado para Conteúdo 3" descr="Murphy_Figura 5-22 (parte 2)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71530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714348" y="257174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A família CD1 das moléculas tipo MHC de classe 1 é codificada fora do MHC e apresenta lipídeos microbianos para células T restritas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0166" y="1500174"/>
            <a:ext cx="7498080" cy="535782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CD1 é expressa em </a:t>
            </a:r>
            <a:r>
              <a:rPr lang="pt-BR" dirty="0" err="1" smtClean="0"/>
              <a:t>cél</a:t>
            </a:r>
            <a:r>
              <a:rPr lang="pt-BR" dirty="0" smtClean="0"/>
              <a:t> </a:t>
            </a:r>
            <a:r>
              <a:rPr lang="pt-BR" dirty="0" err="1" smtClean="0"/>
              <a:t>dendríticas</a:t>
            </a:r>
            <a:r>
              <a:rPr lang="pt-BR" dirty="0" smtClean="0"/>
              <a:t> e monócitos e </a:t>
            </a:r>
            <a:r>
              <a:rPr lang="pt-BR" dirty="0" err="1" smtClean="0"/>
              <a:t>timócitos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# do MHC1: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Se direciona á vesículas </a:t>
            </a:r>
            <a:r>
              <a:rPr lang="pt-BR" dirty="0" err="1" smtClean="0"/>
              <a:t>endocíticas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CD1 apresentam </a:t>
            </a:r>
            <a:r>
              <a:rPr lang="pt-BR" dirty="0" err="1" smtClean="0"/>
              <a:t>glicolípidios</a:t>
            </a:r>
            <a:r>
              <a:rPr lang="pt-BR" dirty="0" smtClean="0"/>
              <a:t> e se ligam a eles 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CD1 classifica-se em: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Grupo1: CD1a, CD1b, e CD1c ( </a:t>
            </a:r>
            <a:r>
              <a:rPr lang="pt-BR" dirty="0" err="1" smtClean="0"/>
              <a:t>apresentan</a:t>
            </a:r>
            <a:r>
              <a:rPr lang="pt-BR" dirty="0" smtClean="0"/>
              <a:t> antígenos </a:t>
            </a:r>
            <a:r>
              <a:rPr lang="pt-BR" dirty="0" err="1" smtClean="0"/>
              <a:t>glicolípidicos</a:t>
            </a:r>
            <a:r>
              <a:rPr lang="pt-BR" dirty="0" smtClean="0"/>
              <a:t>, </a:t>
            </a:r>
            <a:r>
              <a:rPr lang="pt-BR" dirty="0" err="1" smtClean="0"/>
              <a:t>fosfolipídicos</a:t>
            </a:r>
            <a:r>
              <a:rPr lang="pt-BR" dirty="0" smtClean="0"/>
              <a:t>, e </a:t>
            </a:r>
            <a:r>
              <a:rPr lang="pt-BR" dirty="0" err="1" smtClean="0"/>
              <a:t>lipopeptidicos</a:t>
            </a:r>
            <a:r>
              <a:rPr lang="pt-BR" dirty="0" smtClean="0"/>
              <a:t> microbianos( </a:t>
            </a:r>
            <a:r>
              <a:rPr lang="pt-BR" dirty="0" err="1" smtClean="0"/>
              <a:t>micobactérias</a:t>
            </a:r>
            <a:r>
              <a:rPr lang="pt-BR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Grupo2:CD1d( se ligam a </a:t>
            </a:r>
            <a:r>
              <a:rPr lang="pt-BR" dirty="0" err="1" smtClean="0"/>
              <a:t>a</a:t>
            </a:r>
            <a:r>
              <a:rPr lang="pt-BR" dirty="0" smtClean="0"/>
              <a:t> </a:t>
            </a:r>
            <a:r>
              <a:rPr lang="pt-BR" dirty="0" err="1" smtClean="0"/>
              <a:t>antigeno</a:t>
            </a:r>
            <a:r>
              <a:rPr lang="pt-BR" dirty="0" smtClean="0"/>
              <a:t> </a:t>
            </a:r>
            <a:r>
              <a:rPr lang="pt-BR" dirty="0" err="1" smtClean="0"/>
              <a:t>lípidicos</a:t>
            </a:r>
            <a:r>
              <a:rPr lang="pt-BR" dirty="0" smtClean="0"/>
              <a:t> próprios)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Grupo intermediário: CD1e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900" dirty="0" smtClean="0">
                <a:solidFill>
                  <a:srgbClr val="4F271C">
                    <a:satMod val="130000"/>
                  </a:srgbClr>
                </a:solidFill>
              </a:rPr>
              <a:t>A família CD1 das moléculas tipo MHC de classe 1 é codificada fora do MHC e apresenta lipídeos microbianos para células T restritas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As células T que reconhecem </a:t>
            </a:r>
            <a:r>
              <a:rPr lang="pt-BR" dirty="0" err="1" smtClean="0"/>
              <a:t>lípidios</a:t>
            </a:r>
            <a:r>
              <a:rPr lang="pt-BR" dirty="0" smtClean="0"/>
              <a:t> apresentados CD1, não expressam CD4e CD8;</a:t>
            </a:r>
          </a:p>
          <a:p>
            <a:endParaRPr lang="pt-BR" dirty="0" smtClean="0"/>
          </a:p>
          <a:p>
            <a:r>
              <a:rPr lang="pt-BR" dirty="0" err="1" smtClean="0"/>
              <a:t>Proteinas</a:t>
            </a:r>
            <a:r>
              <a:rPr lang="pt-BR" dirty="0" smtClean="0"/>
              <a:t> CD1  são transportadas </a:t>
            </a:r>
            <a:r>
              <a:rPr lang="pt-BR" dirty="0" err="1" smtClean="0"/>
              <a:t>atráves</a:t>
            </a:r>
            <a:r>
              <a:rPr lang="pt-BR" dirty="0" smtClean="0"/>
              <a:t> do RE e vesículas </a:t>
            </a:r>
            <a:r>
              <a:rPr lang="pt-BR" dirty="0" err="1" smtClean="0"/>
              <a:t>endocíticas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O transporte é regulado por uma </a:t>
            </a:r>
            <a:r>
              <a:rPr lang="pt-BR" dirty="0" err="1" smtClean="0"/>
              <a:t>sequência</a:t>
            </a:r>
            <a:r>
              <a:rPr lang="pt-BR" dirty="0" smtClean="0"/>
              <a:t> de aminoácidos  da proteína CD1, que controla a </a:t>
            </a:r>
            <a:r>
              <a:rPr lang="pt-BR" dirty="0" err="1" smtClean="0"/>
              <a:t>proteina</a:t>
            </a:r>
            <a:r>
              <a:rPr lang="pt-BR" dirty="0" smtClean="0"/>
              <a:t> adaptadora(AP);</a:t>
            </a:r>
          </a:p>
          <a:p>
            <a:endParaRPr lang="pt-BR" dirty="0" smtClean="0"/>
          </a:p>
          <a:p>
            <a:r>
              <a:rPr lang="pt-BR" dirty="0" smtClean="0"/>
              <a:t>A CD1 pode ligar-se por:</a:t>
            </a:r>
          </a:p>
          <a:p>
            <a:r>
              <a:rPr lang="pt-BR" dirty="0" err="1" smtClean="0"/>
              <a:t>Lípidios</a:t>
            </a:r>
            <a:r>
              <a:rPr lang="pt-BR" dirty="0" smtClean="0"/>
              <a:t> processados</a:t>
            </a:r>
          </a:p>
          <a:p>
            <a:r>
              <a:rPr lang="pt-BR" dirty="0" err="1" smtClean="0"/>
              <a:t>Internalização</a:t>
            </a:r>
            <a:r>
              <a:rPr lang="pt-BR" dirty="0" smtClean="0"/>
              <a:t> de </a:t>
            </a:r>
            <a:r>
              <a:rPr lang="pt-BR" dirty="0" err="1" smtClean="0"/>
              <a:t>micobactérias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8000" dirty="0" smtClean="0"/>
          </a:p>
          <a:p>
            <a:pPr algn="ctr"/>
            <a:r>
              <a:rPr lang="pt-BR" sz="8000" dirty="0" smtClean="0"/>
              <a:t>Obrigada!</a:t>
            </a:r>
            <a:endParaRPr lang="pt-B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Degradação </a:t>
            </a:r>
            <a:r>
              <a:rPr lang="pt-BR" dirty="0" smtClean="0"/>
              <a:t>em peptídeos e como são carregados a superfície das células</a:t>
            </a:r>
          </a:p>
          <a:p>
            <a:r>
              <a:rPr lang="pt-BR" dirty="0" smtClean="0"/>
              <a:t>Duas classes de MHC :I, II</a:t>
            </a:r>
          </a:p>
          <a:p>
            <a:r>
              <a:rPr lang="pt-BR" dirty="0" smtClean="0"/>
              <a:t>CD8, CD4</a:t>
            </a:r>
          </a:p>
          <a:p>
            <a:r>
              <a:rPr lang="pt-BR" dirty="0" smtClean="0"/>
              <a:t>Ativação de células B virgens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Genes do MHC I, II</a:t>
            </a:r>
          </a:p>
          <a:p>
            <a:r>
              <a:rPr lang="pt-BR" dirty="0" smtClean="0"/>
              <a:t>Polimorfismo</a:t>
            </a:r>
          </a:p>
          <a:p>
            <a:r>
              <a:rPr lang="pt-BR" dirty="0" smtClean="0"/>
              <a:t>Outro genes envolvidos ao complexo MHC: peptídeo</a:t>
            </a:r>
          </a:p>
          <a:p>
            <a:r>
              <a:rPr lang="pt-BR" dirty="0" smtClean="0"/>
              <a:t>Proteínas similares ao MHC I, e apresentação de antígenos para células T e NK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Produção dos ligantes dos receptores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Processamento do antígeno</a:t>
            </a:r>
          </a:p>
          <a:p>
            <a:pPr lvl="1"/>
            <a:r>
              <a:rPr lang="pt-BR" dirty="0" smtClean="0"/>
              <a:t>Produção de um peptídeo intacto</a:t>
            </a:r>
          </a:p>
          <a:p>
            <a:pPr lvl="1"/>
            <a:r>
              <a:rPr lang="pt-BR" dirty="0" smtClean="0"/>
              <a:t>Modificação da proteína nativa</a:t>
            </a:r>
          </a:p>
          <a:p>
            <a:endParaRPr lang="pt-BR" dirty="0" smtClean="0"/>
          </a:p>
          <a:p>
            <a:r>
              <a:rPr lang="pt-BR" dirty="0" smtClean="0"/>
              <a:t>Apresentação do antígeno</a:t>
            </a:r>
          </a:p>
          <a:p>
            <a:pPr lvl="1"/>
            <a:r>
              <a:rPr lang="pt-BR" dirty="0" smtClean="0"/>
              <a:t>Moléculas de MHC I, II</a:t>
            </a:r>
          </a:p>
        </p:txBody>
      </p:sp>
      <p:pic>
        <p:nvPicPr>
          <p:cNvPr id="5" name="Imagem 4" descr="cel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7" y="4214818"/>
            <a:ext cx="3452837" cy="25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Peptídeos carregados a superfície celular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Através de 2 compartimentos</a:t>
            </a:r>
          </a:p>
          <a:p>
            <a:pPr lvl="1"/>
            <a:r>
              <a:rPr lang="pt-BR" dirty="0" err="1" smtClean="0"/>
              <a:t>Endossomos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Lisossomos</a:t>
            </a:r>
          </a:p>
          <a:p>
            <a:r>
              <a:rPr lang="pt-BR" dirty="0" smtClean="0"/>
              <a:t>Formas de eliminação dos patógenos</a:t>
            </a:r>
          </a:p>
          <a:p>
            <a:pPr lvl="1"/>
            <a:r>
              <a:rPr lang="pt-BR" dirty="0" smtClean="0"/>
              <a:t>Células T CD8 ( </a:t>
            </a:r>
            <a:r>
              <a:rPr lang="pt-BR" dirty="0" err="1" smtClean="0"/>
              <a:t>citosólicos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Células T CD4 ( vesiculares)</a:t>
            </a:r>
          </a:p>
          <a:p>
            <a:pPr lvl="2"/>
            <a:r>
              <a:rPr lang="pt-BR" dirty="0" smtClean="0"/>
              <a:t>T</a:t>
            </a:r>
            <a:r>
              <a:rPr lang="pt-BR" baseline="-25000" dirty="0" smtClean="0"/>
              <a:t>H</a:t>
            </a:r>
            <a:r>
              <a:rPr lang="pt-BR" dirty="0" smtClean="0"/>
              <a:t>1:  ativam macrófagos</a:t>
            </a:r>
          </a:p>
          <a:p>
            <a:pPr lvl="2"/>
            <a:r>
              <a:rPr lang="pt-BR" dirty="0" smtClean="0"/>
              <a:t>T</a:t>
            </a:r>
            <a:r>
              <a:rPr lang="pt-BR" baseline="-25000" dirty="0" smtClean="0"/>
              <a:t>H</a:t>
            </a:r>
            <a:r>
              <a:rPr lang="pt-BR" dirty="0" smtClean="0"/>
              <a:t>2:  resposta a parasitas e auxiliam na produção de anticorpos</a:t>
            </a:r>
          </a:p>
          <a:p>
            <a:pPr lvl="2"/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</a:rPr>
              <a:t>T</a:t>
            </a:r>
            <a:r>
              <a:rPr lang="pt-BR" baseline="-25000" dirty="0" smtClean="0">
                <a:solidFill>
                  <a:srgbClr val="00B050"/>
                </a:solidFill>
              </a:rPr>
              <a:t>H</a:t>
            </a:r>
            <a:r>
              <a:rPr lang="pt-BR" dirty="0" smtClean="0">
                <a:solidFill>
                  <a:srgbClr val="00B050"/>
                </a:solidFill>
              </a:rPr>
              <a:t>17</a:t>
            </a:r>
            <a:r>
              <a:rPr lang="pt-BR" dirty="0" smtClean="0"/>
              <a:t>:  citocinas pró-inflamatórias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Peptídeos carregados a superfície celular</a:t>
            </a:r>
            <a:endParaRPr lang="pt-BR" dirty="0"/>
          </a:p>
        </p:txBody>
      </p:sp>
      <p:pic>
        <p:nvPicPr>
          <p:cNvPr id="4" name="Imagem 3" descr="Murphy_Figura 5-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32076"/>
            <a:ext cx="7929618" cy="36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9"/>
          <p:cNvSpPr txBox="1">
            <a:spLocks/>
          </p:cNvSpPr>
          <p:nvPr/>
        </p:nvSpPr>
        <p:spPr bwMode="auto">
          <a:xfrm>
            <a:off x="1293817" y="5857892"/>
            <a:ext cx="7921653" cy="849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Figura 5.2 Os patógenos e seus produtos podem ser encontrados no compartimento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citosólico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ou no compartimento vesicular das células.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746</TotalTime>
  <Words>1735</Words>
  <Application>Microsoft Office PowerPoint</Application>
  <PresentationFormat>Apresentação na tela (4:3)</PresentationFormat>
  <Paragraphs>253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Solstício</vt:lpstr>
      <vt:lpstr>Apresentação de antígenos para os Linfócitos T</vt:lpstr>
      <vt:lpstr>Introdução</vt:lpstr>
      <vt:lpstr>Introdução</vt:lpstr>
      <vt:lpstr>Introdução</vt:lpstr>
      <vt:lpstr>Introdução</vt:lpstr>
      <vt:lpstr>Introdução</vt:lpstr>
      <vt:lpstr>Produção dos ligantes dos receptores</vt:lpstr>
      <vt:lpstr>Peptídeos carregados a superfície celular</vt:lpstr>
      <vt:lpstr>Peptídeos carregados a superfície celular</vt:lpstr>
      <vt:lpstr>MHC Classe 1</vt:lpstr>
      <vt:lpstr>MHC classe I</vt:lpstr>
      <vt:lpstr>Geração dos peptídeos </vt:lpstr>
      <vt:lpstr>Geração dos peptídeos </vt:lpstr>
      <vt:lpstr>Transporte retrógrado</vt:lpstr>
      <vt:lpstr>MHC I sintetizadas no retículo endoplasmático</vt:lpstr>
      <vt:lpstr>Muitos vírus produzem imunoevasinas que interferem na apresentação de antigenos por moléculas do MHC de classe I</vt:lpstr>
      <vt:lpstr>Muitos vírus produzem imunoevasinas que interferem na apresentação de antigenos por moléculas do MHC de classe I</vt:lpstr>
      <vt:lpstr>MHC de classe II</vt:lpstr>
      <vt:lpstr>Os peptídios apresentados pelas moléculas do MHC de classe II são produzidos em vesículas endociticas acidificadas</vt:lpstr>
      <vt:lpstr>Os peptídios apresentados pelas moléculas do MHC de classe II são produzidos em vesículas endociticas acidificadas</vt:lpstr>
      <vt:lpstr>Os peptídios apresentados pelas moléculas do MHC de classe II são produzidos em vesículas endociticas acidificadas</vt:lpstr>
      <vt:lpstr>A cadeia invariante direciona as moléculas de MHC de classe II recém-sintetizadas para as vesículas intracelulares acidificadas</vt:lpstr>
      <vt:lpstr>A cadeia invariante direciona as moléculas de MHC de classe II recém-sintetizadas para as vesículas intracelulares acidificadas</vt:lpstr>
      <vt:lpstr>Uma molécula especializada, semelhante á molécula do MHC de classe II, catalisa o carregamento dos peptídeos para moléculas do MHC de classe II </vt:lpstr>
      <vt:lpstr>Uma molécula especializada, semelhante á molécula do MHC de classe II, catalisa o carregamento dos peptídeos para moléculas do MHC de classe II</vt:lpstr>
      <vt:lpstr>Uma molécula especializada, semelhante á molécula do MHC de classe II, catalisa o carregamento dos peptídeos para moléculas do MHC de classe II </vt:lpstr>
      <vt:lpstr>A ligação peptídica estável pelas moléculas do MHC permite uma apresentação de antígeno eficaz na superficie celular</vt:lpstr>
      <vt:lpstr>Complexo de histocompatibilidade principal e suas funções</vt:lpstr>
      <vt:lpstr>Complexo de histocompatibilidade principal e suas funções</vt:lpstr>
      <vt:lpstr>Proteínas envolvidas no processamento e na apresentação de antígenos</vt:lpstr>
      <vt:lpstr>Proteínas envolvidas no processamento e na apresentação de antígenos</vt:lpstr>
      <vt:lpstr>Polimorfismo das proteínas do MHC</vt:lpstr>
      <vt:lpstr>Surgimento do MHC</vt:lpstr>
      <vt:lpstr>Surgimento do MHC</vt:lpstr>
      <vt:lpstr>Células T alorreativas</vt:lpstr>
      <vt:lpstr>Reação de linfócitos mistos</vt:lpstr>
      <vt:lpstr>Muitas células T respondem a Superantígenos</vt:lpstr>
      <vt:lpstr>Muitas células T respondem a Superantígenos</vt:lpstr>
      <vt:lpstr>O polimorfismo do MHC aumenta a gama de antígenos contra os quais o sistema imune pode responder</vt:lpstr>
      <vt:lpstr>O polimorfismo do MHC aumenta a gama de antígenos contra os quais o sistema imune pode responder</vt:lpstr>
      <vt:lpstr>O polimorfismo do MHC aumenta a gama de antígenos contra os quais o sistema imune pode responder</vt:lpstr>
      <vt:lpstr>O polimorfismo do MHC aumenta a gama de antígenos contra os quais o sistema imune pode responder</vt:lpstr>
      <vt:lpstr>Diversos Genes com funções especializadas na imunidade também são codificadas no MHC</vt:lpstr>
      <vt:lpstr>Diversos Genes com funções especializadas na imunidade também são codificadas no MHC</vt:lpstr>
      <vt:lpstr>Moléculas de MHC de classe1especializadas atuam como ligantes para a ativação e inibição de células NK</vt:lpstr>
      <vt:lpstr>Moléculas de MHC de classe1especializadas atuam como ligantes para a ativação e inibição de células NK</vt:lpstr>
      <vt:lpstr>A família CD1 das moléculas tipo MHC de classe 1 é codificada fora do MHC e apresenta lipídeos microbianos para células T restritas</vt:lpstr>
      <vt:lpstr>A família CD1 das moléculas tipo MHC de classe 1 é codificada fora do MHC e apresenta lipídeos microbianos para células T restritas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atígenos para os Linfócitos T</dc:title>
  <dc:creator>Rodrigo França</dc:creator>
  <cp:lastModifiedBy>Usuario</cp:lastModifiedBy>
  <cp:revision>64</cp:revision>
  <dcterms:created xsi:type="dcterms:W3CDTF">2010-09-30T23:21:44Z</dcterms:created>
  <dcterms:modified xsi:type="dcterms:W3CDTF">2010-10-04T13:05:26Z</dcterms:modified>
</cp:coreProperties>
</file>